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45"/>
  </p:notesMasterIdLst>
  <p:handoutMasterIdLst>
    <p:handoutMasterId r:id="rId46"/>
  </p:handoutMasterIdLst>
  <p:sldIdLst>
    <p:sldId id="1214" r:id="rId5"/>
    <p:sldId id="2098" r:id="rId6"/>
    <p:sldId id="1901" r:id="rId7"/>
    <p:sldId id="1902" r:id="rId8"/>
    <p:sldId id="1581" r:id="rId9"/>
    <p:sldId id="1862" r:id="rId10"/>
    <p:sldId id="1866" r:id="rId11"/>
    <p:sldId id="1867" r:id="rId12"/>
    <p:sldId id="1868" r:id="rId13"/>
    <p:sldId id="1869" r:id="rId14"/>
    <p:sldId id="1870" r:id="rId15"/>
    <p:sldId id="1871" r:id="rId16"/>
    <p:sldId id="1872" r:id="rId17"/>
    <p:sldId id="1873" r:id="rId18"/>
    <p:sldId id="1874" r:id="rId19"/>
    <p:sldId id="1875" r:id="rId20"/>
    <p:sldId id="1876" r:id="rId21"/>
    <p:sldId id="1878" r:id="rId22"/>
    <p:sldId id="1877" r:id="rId23"/>
    <p:sldId id="1882" r:id="rId24"/>
    <p:sldId id="1881" r:id="rId25"/>
    <p:sldId id="1880" r:id="rId26"/>
    <p:sldId id="1883" r:id="rId27"/>
    <p:sldId id="1884" r:id="rId28"/>
    <p:sldId id="1885" r:id="rId29"/>
    <p:sldId id="1886" r:id="rId30"/>
    <p:sldId id="1887" r:id="rId31"/>
    <p:sldId id="1888" r:id="rId32"/>
    <p:sldId id="1889" r:id="rId33"/>
    <p:sldId id="1890" r:id="rId34"/>
    <p:sldId id="1891" r:id="rId35"/>
    <p:sldId id="1892" r:id="rId36"/>
    <p:sldId id="1893" r:id="rId37"/>
    <p:sldId id="1894" r:id="rId38"/>
    <p:sldId id="1895" r:id="rId39"/>
    <p:sldId id="1896" r:id="rId40"/>
    <p:sldId id="1897" r:id="rId41"/>
    <p:sldId id="1898" r:id="rId42"/>
    <p:sldId id="1899" r:id="rId43"/>
    <p:sldId id="1900" r:id="rId4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0000FF"/>
    <a:srgbClr val="FF9900"/>
    <a:srgbClr val="33CC33"/>
    <a:srgbClr val="CC0000"/>
    <a:srgbClr val="003366"/>
    <a:srgbClr val="009900"/>
    <a:srgbClr val="CCFFFF"/>
    <a:srgbClr val="C5F3FF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21630" autoAdjust="0"/>
    <p:restoredTop sz="86353" autoAdjust="0"/>
  </p:normalViewPr>
  <p:slideViewPr>
    <p:cSldViewPr snapToGrid="0">
      <p:cViewPr varScale="1">
        <p:scale>
          <a:sx n="51" d="100"/>
          <a:sy n="51" d="100"/>
        </p:scale>
        <p:origin x="806" y="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625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43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F2422F-E11D-2543-80B4-0FA64BAE35DB}" type="slidenum">
              <a:rPr lang="nl-BE" smtClean="0"/>
              <a:pPr>
                <a:defRPr/>
              </a:pPr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3632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F2422F-E11D-2543-80B4-0FA64BAE35DB}" type="slidenum">
              <a:rPr lang="nl-BE" smtClean="0"/>
              <a:pPr>
                <a:defRPr/>
              </a:pPr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2642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9A34B0-2F00-4B7B-97B3-AF580235A7A3}" type="slidenum">
              <a:rPr lang="en-US"/>
              <a:pPr/>
              <a:t>35</a:t>
            </a:fld>
            <a:endParaRPr lang="en-US"/>
          </a:p>
        </p:txBody>
      </p:sp>
      <p:sp>
        <p:nvSpPr>
          <p:cNvPr id="246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00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1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10/12/2021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10/12/2021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10/12/2021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google.com/url?sa=i&amp;rct=j&amp;q=&amp;esrc=s&amp;frm=1&amp;source=images&amp;cd=&amp;cad=rja&amp;docid=NuGfyV9YSoi9-M&amp;tbnid=j1n-1hYavWDb9M:&amp;ved=0CAUQjRw&amp;url=http://www.swe.org/iac/lp/magnets_03.html&amp;ei=IkJkUrOGC9On4APj1oDIDg&amp;psig=AFQjCNHcfA5kkAxLg_jIGh4_h68rBNhJjw&amp;ust=138238863372764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0.png"/><Relationship Id="rId2" Type="http://schemas.openxmlformats.org/officeDocument/2006/relationships/hyperlink" Target="http://www.google.com/url?sa=i&amp;source=images&amp;cd=&amp;cad=rja&amp;docid=teG7yuyqtupVaM&amp;tbnid=Nt71gHdHBSOwOM:&amp;ved=0CAgQjRwwAA&amp;url=http://www.sparknotes.com/physics/vectors/vectormultiplication/section1.rhtml&amp;ei=5UNkUuieLoL94AOb44HgCg&amp;psig=AFQjCNGi3Yp0vx5-04UHTBpBvkelq2ndDA&amp;ust=138238909378913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hyperlink" Target="http://www.google.com/url?sa=i&amp;rct=j&amp;q=&amp;esrc=s&amp;frm=1&amp;source=images&amp;cd=&amp;cad=rja&amp;docid=_LkQR_Llayd0PM&amp;tbnid=qo3OOBaIpFbXaM:&amp;ved=0CAUQjRw&amp;url=http://www.thunderbolts.info/wp/2012/05/02/appendix-i-vector-algebra/cross-product-in-vector-algebra/&amp;ei=WUNkUpyFC7e-4APh7oHYCQ&amp;psig=AFQjCNHF6OnvR17rTE_vStKVEjCpIaW6FA&amp;ust=138238887543907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stamp/stamp.jsp?tp=&amp;arnumber=241876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://www.google.com/url?sa=i&amp;rct=j&amp;q=&amp;esrc=s&amp;frm=1&amp;source=images&amp;cd=&amp;cad=rja&amp;docid=0q9Jy0SVgLteSM&amp;tbnid=IrmkKqmItU2bVM:&amp;ved=0CAUQjRw&amp;url=http://www.physics.sjsu.edu/becker/physics51/mag_field.htm&amp;ei=5RhlUr-2O5K44APOkYGYAQ&amp;bvm=bv.54934254,d.dmg&amp;psig=AFQjCNFD4UpMhrXoT5JxKfcLxlxmsCi6xg&amp;ust=138244361768408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2.wmf"/><Relationship Id="rId18" Type="http://schemas.openxmlformats.org/officeDocument/2006/relationships/oleObject" Target="../embeddings/oleObject10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56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55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8.bin"/><Relationship Id="rId22" Type="http://schemas.openxmlformats.org/officeDocument/2006/relationships/image" Target="../media/image5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youtu.be/1TKSfAkWWN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hyperlink" Target="http://www.google.com/url?sa=i&amp;rct=j&amp;q=&amp;esrc=s&amp;frm=1&amp;source=images&amp;cd=&amp;cad=rja&amp;docid=pjR8OYT73tuBLM&amp;tbnid=IbjOskFy2GB3GM:&amp;ved=0CAUQjRw&amp;url=http://necp6a13.wordpress.com/2010/02/27/circular-motion/&amp;ei=lw5lUru2A6eg4AOi-4DADA&amp;bvm=bv.54934254,d.dmg&amp;psig=AFQjCNH3e0AN7VfLaBrJh87l-_SSb4_Rrw&amp;ust=138244097076303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www.google.com/url?sa=i&amp;rct=j&amp;q=&amp;esrc=s&amp;frm=1&amp;source=images&amp;cd=&amp;cad=rja&amp;docid=fiygSTcdr-dHnM&amp;tbnid=FbLq-mfRfVjkwM:&amp;ved=0CAUQjRw&amp;url=http://physicsofscifi.blogspot.com/2012/07/star-trek-artificial-gravity.html&amp;ei=3w5lUsGxEoe44APD2oG4Dw&amp;bvm=bv.54934254,d.dmg&amp;psig=AFQjCNH3e0AN7VfLaBrJh87l-_SSb4_Rrw&amp;ust=138244097076303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Gyroscope_precession.gi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5" Type="http://schemas.openxmlformats.org/officeDocument/2006/relationships/image" Target="../media/image67.jpeg"/><Relationship Id="rId4" Type="http://schemas.openxmlformats.org/officeDocument/2006/relationships/image" Target="../media/image6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MRI Physics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Oct. 12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09368"/>
          </a:xfrm>
        </p:spPr>
        <p:txBody>
          <a:bodyPr/>
          <a:lstStyle/>
          <a:p>
            <a:r>
              <a:rPr lang="en-US" sz="4400" dirty="0"/>
              <a:t>Electrical Force</a:t>
            </a:r>
          </a:p>
        </p:txBody>
      </p:sp>
      <p:pic>
        <p:nvPicPr>
          <p:cNvPr id="58370" name="Picture 2" descr="Image result for columbus l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5" y="1103939"/>
            <a:ext cx="8949559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650" y="3192171"/>
            <a:ext cx="7263408" cy="3665829"/>
          </a:xfrm>
          <a:prstGeom prst="rect">
            <a:avLst/>
          </a:prstGeom>
        </p:spPr>
      </p:pic>
      <p:pic>
        <p:nvPicPr>
          <p:cNvPr id="68610" name="Picture 2" descr="Gravitational Force - EW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44" y="4047578"/>
            <a:ext cx="3768940" cy="26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 rot="16200000">
            <a:off x="1525646" y="3579959"/>
            <a:ext cx="1002890" cy="540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360" y="1437857"/>
            <a:ext cx="6250144" cy="531198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29031"/>
          </a:xfrm>
        </p:spPr>
        <p:txBody>
          <a:bodyPr/>
          <a:lstStyle/>
          <a:p>
            <a:r>
              <a:rPr lang="en-US" sz="4400" dirty="0"/>
              <a:t>Electrical Field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0" y="2783758"/>
            <a:ext cx="50101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8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9004"/>
          </a:xfrm>
        </p:spPr>
        <p:txBody>
          <a:bodyPr/>
          <a:lstStyle/>
          <a:p>
            <a:r>
              <a:rPr lang="en-US" altLang="zh-CN" sz="4400" dirty="0"/>
              <a:t>Magnet</a:t>
            </a:r>
            <a:endParaRPr lang="zh-CN" altLang="en-US" sz="4400" dirty="0"/>
          </a:p>
        </p:txBody>
      </p:sp>
      <p:pic>
        <p:nvPicPr>
          <p:cNvPr id="4" name="Picture 2" descr="http://www.swe.org/iac/images/NewMagnet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1476" y="1475345"/>
            <a:ext cx="6462842" cy="4844488"/>
          </a:xfrm>
          <a:prstGeom prst="rect">
            <a:avLst/>
          </a:prstGeom>
          <a:noFill/>
        </p:spPr>
      </p:pic>
      <p:pic>
        <p:nvPicPr>
          <p:cNvPr id="70658" name="Picture 2" descr="computersmiths - History of Chinese Invention - Invention of the Magnetic  Compa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" y="2455617"/>
            <a:ext cx="5369038" cy="288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81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58797"/>
          </a:xfrm>
        </p:spPr>
        <p:txBody>
          <a:bodyPr/>
          <a:lstStyle/>
          <a:p>
            <a:r>
              <a:rPr lang="en-US" altLang="zh-CN" sz="4400" dirty="0"/>
              <a:t>Magnetic Field</a:t>
            </a:r>
            <a:endParaRPr lang="zh-CN" altLang="en-US" sz="440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145680" y="2873374"/>
            <a:ext cx="1639887" cy="40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263905" y="2895599"/>
            <a:ext cx="1639887" cy="40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578941" y="6545263"/>
            <a:ext cx="1639888" cy="3127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4633042" y="1509352"/>
            <a:ext cx="7270750" cy="4975225"/>
            <a:chOff x="1550" y="891"/>
            <a:chExt cx="4580" cy="3134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50" y="891"/>
              <a:ext cx="4580" cy="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734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" y="891"/>
              <a:ext cx="4583" cy="3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682" name="Picture 2" descr="Nikola Tesla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5" y="1509352"/>
            <a:ext cx="3391014" cy="442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7255" y="6022912"/>
            <a:ext cx="1957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Linux Libertine"/>
              </a:rPr>
              <a:t>Nikola Tesla</a:t>
            </a:r>
            <a:endParaRPr lang="en-US" b="1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41762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 descr="Related imag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5" y="1278194"/>
            <a:ext cx="4383703" cy="34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8194"/>
          </a:xfrm>
        </p:spPr>
        <p:txBody>
          <a:bodyPr/>
          <a:lstStyle/>
          <a:p>
            <a:r>
              <a:rPr lang="en-US" sz="4400" dirty="0"/>
              <a:t>Electric Field to Magnetic Field (Ampere’s Law)</a:t>
            </a:r>
          </a:p>
        </p:txBody>
      </p:sp>
      <p:pic>
        <p:nvPicPr>
          <p:cNvPr id="184324" name="Picture 4" descr="Image result for coil magnetic field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458" y="1803552"/>
            <a:ext cx="4031704" cy="22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Image result for ampere's la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26" y="4538627"/>
            <a:ext cx="56388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00942" y="1925116"/>
            <a:ext cx="2957137" cy="22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00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10" y="825939"/>
            <a:ext cx="7560840" cy="5872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12192000" cy="1407489"/>
          </a:xfrm>
        </p:spPr>
        <p:txBody>
          <a:bodyPr/>
          <a:lstStyle/>
          <a:p>
            <a:r>
              <a:rPr lang="en-US" altLang="zh-CN" sz="4400" dirty="0"/>
              <a:t>Magnetic Field to Electric Field (Faraday’s Law)</a:t>
            </a:r>
            <a:endParaRPr lang="zh-CN" alt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2200291" y="6658812"/>
            <a:ext cx="7988060" cy="159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69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Lorentz Force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962" y="1784590"/>
            <a:ext cx="3648075" cy="1257300"/>
          </a:xfrm>
          <a:prstGeom prst="rect">
            <a:avLst/>
          </a:prstGeom>
        </p:spPr>
      </p:pic>
      <p:pic>
        <p:nvPicPr>
          <p:cNvPr id="180230" name="Picture 6" descr="Image result for Lorentz for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5" y="3098512"/>
            <a:ext cx="7413319" cy="355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03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5657"/>
          </a:xfrm>
        </p:spPr>
        <p:txBody>
          <a:bodyPr/>
          <a:lstStyle/>
          <a:p>
            <a:r>
              <a:rPr lang="en-US" altLang="zh-CN" dirty="0"/>
              <a:t>Physical Background: Divergence &amp; Curl</a:t>
            </a:r>
            <a:endParaRPr lang="zh-CN" altLang="en-US" dirty="0"/>
          </a:p>
        </p:txBody>
      </p:sp>
      <p:pic>
        <p:nvPicPr>
          <p:cNvPr id="59394" name="Picture 2" descr="Image result for charge fiel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5" y="1461213"/>
            <a:ext cx="3009876" cy="22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 descr="Image result for magnetic field cur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61" y="4253841"/>
            <a:ext cx="4293765" cy="243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776" y="1587860"/>
            <a:ext cx="2987047" cy="2130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95" y="4177596"/>
            <a:ext cx="3272046" cy="2424703"/>
          </a:xfrm>
          <a:prstGeom prst="rect">
            <a:avLst/>
          </a:prstGeom>
        </p:spPr>
      </p:pic>
      <p:pic>
        <p:nvPicPr>
          <p:cNvPr id="73730" name="Picture 2" descr="Divergence and Curl calculator – GeoGebr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53" y="2141482"/>
            <a:ext cx="4433455" cy="36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157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Formulation of Divergence &amp; Curl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71" y="1761442"/>
            <a:ext cx="6243016" cy="2249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9" y="4022178"/>
            <a:ext cx="6303818" cy="2545773"/>
          </a:xfrm>
          <a:prstGeom prst="rect">
            <a:avLst/>
          </a:prstGeom>
        </p:spPr>
      </p:pic>
      <p:pic>
        <p:nvPicPr>
          <p:cNvPr id="183298" name="Picture 2" descr="Image result for curl vecto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204" y="4250556"/>
            <a:ext cx="3734393" cy="18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320758" y="2012556"/>
            <a:ext cx="4782434" cy="2086042"/>
            <a:chOff x="8029681" y="2373991"/>
            <a:chExt cx="3190875" cy="14287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9681" y="2373991"/>
              <a:ext cx="3190875" cy="1428750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 bwMode="auto">
            <a:xfrm>
              <a:off x="8317091" y="2871192"/>
              <a:ext cx="648072" cy="64807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0" dirty="0" err="1"/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9264146" y="2871192"/>
              <a:ext cx="648072" cy="64807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0" dirty="0" err="1"/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0324647" y="2871192"/>
              <a:ext cx="648072" cy="64807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092743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4318"/>
          </a:xfrm>
        </p:spPr>
        <p:txBody>
          <a:bodyPr/>
          <a:lstStyle/>
          <a:p>
            <a:pPr algn="ctr"/>
            <a:r>
              <a:rPr lang="en-US" sz="4400" dirty="0"/>
              <a:t>Math Operations: Dot &amp; Cross Products</a:t>
            </a:r>
          </a:p>
        </p:txBody>
      </p:sp>
      <p:pic>
        <p:nvPicPr>
          <p:cNvPr id="4" name="Picture 2" descr="http://img.sparknotes.com/figures/1/13493b46f82b15be90229290a86eb26a/dotproduct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8092" y="2192694"/>
            <a:ext cx="5864959" cy="3665599"/>
          </a:xfrm>
          <a:prstGeom prst="rect">
            <a:avLst/>
          </a:prstGeom>
          <a:noFill/>
        </p:spPr>
      </p:pic>
      <p:pic>
        <p:nvPicPr>
          <p:cNvPr id="5" name="Picture 2" descr="http://www.thunderbolts.info/wp/wp-content/uploads/2012/04/cross-product-in-vector-algebra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328" y="1618423"/>
            <a:ext cx="3029507" cy="3029508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885" y="4968524"/>
            <a:ext cx="5697080" cy="1709124"/>
          </a:xfrm>
          <a:prstGeom prst="rect">
            <a:avLst/>
          </a:prstGeom>
        </p:spPr>
      </p:pic>
      <p:pic>
        <p:nvPicPr>
          <p:cNvPr id="8" name="Picture 6" descr="Image result for cross product defini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0" y="1407112"/>
            <a:ext cx="3816424" cy="345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55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Homework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25918" y="2081516"/>
            <a:ext cx="11140163" cy="3964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67" tIns="45784" rIns="91567" bIns="4578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813" indent="-2524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anose="02020603050405020304" pitchFamily="18" charset="0"/>
              <a:buChar char="•"/>
              <a:defRPr sz="2100">
                <a:solidFill>
                  <a:schemeClr val="tx2"/>
                </a:solidFill>
                <a:latin typeface="+mn-lt"/>
                <a:ea typeface="+mn-ea"/>
              </a:defRPr>
            </a:lvl2pPr>
            <a:lvl3pPr marL="10128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00">
                <a:solidFill>
                  <a:schemeClr val="tx2"/>
                </a:solidFill>
                <a:latin typeface="+mn-lt"/>
                <a:ea typeface="+mn-ea"/>
              </a:defRPr>
            </a:lvl3pPr>
            <a:lvl4pPr marL="1419225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4038" indent="-2016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230450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6pPr>
            <a:lvl7pPr marL="2635987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7pPr>
            <a:lvl8pPr marL="3041523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8pPr>
            <a:lvl9pPr marL="3447059" indent="-20276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1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indent="-74295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Finishing reading Chapter 3 of the textbook by Paul</a:t>
            </a:r>
          </a:p>
          <a:p>
            <a:pPr marL="742950" indent="-74295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Understand the derivation steps (Eqs. (1) – (10)) in the 1</a:t>
            </a:r>
            <a:r>
              <a:rPr lang="en-US" sz="3200" kern="0" baseline="3000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st</a:t>
            </a:r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cone-beam spiral/helical CT paper (approximate spiral cone-beam reconstruction):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https://ieeexplore.ieee.org/stamp/stamp.jsp?tp=&amp;arnumber=241876</a:t>
            </a:r>
            <a:r>
              <a:rPr lang="en-US" altLang="zh-CN" sz="320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and explain the derivation in your own words in a tutorial-like report (see the following slides as hints)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327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85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38335"/>
          </a:xfrm>
        </p:spPr>
        <p:txBody>
          <a:bodyPr/>
          <a:lstStyle/>
          <a:p>
            <a:pPr algn="ctr"/>
            <a:r>
              <a:rPr lang="en-US" sz="4400" dirty="0"/>
              <a:t>Maxwell's Equations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11659" y="1261187"/>
            <a:ext cx="8822602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Gauss' Law for electricity</a:t>
            </a:r>
          </a:p>
          <a:p>
            <a:pPr algn="just"/>
            <a:endParaRPr lang="en-US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total of the electric field over the surface of a volume equals the total charge inside</a:t>
            </a:r>
          </a:p>
          <a:p>
            <a:pPr algn="just"/>
            <a:endParaRPr lang="en-US" altLang="en-US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0" hangingPunct="0"/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Gauss' Law for magnetism</a:t>
            </a:r>
          </a:p>
          <a:p>
            <a:pPr algn="just" eaLnBrk="0" hangingPunct="0"/>
            <a:endParaRPr lang="en-US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 magnetic charge, i.e., no monopoles</a:t>
            </a:r>
          </a:p>
          <a:p>
            <a:pPr algn="just"/>
            <a:endParaRPr lang="en-US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Faraday's Law of magnetic induction</a:t>
            </a:r>
          </a:p>
          <a:p>
            <a:pPr algn="just"/>
            <a:endParaRPr lang="en-US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 algn="just" eaLnBrk="0" hangingPunct="0"/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 left side is the total voltage change round a loop, and the right side is a varying magnetic field through the loop</a:t>
            </a:r>
          </a:p>
          <a:p>
            <a:pPr algn="just"/>
            <a:endParaRPr lang="en-US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Ampere's Law plus Maxwell's displacement current</a:t>
            </a:r>
          </a:p>
          <a:p>
            <a:pPr algn="just"/>
            <a:endParaRPr lang="en-US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 left side is the total magnetic force around a loop, and the right side is the current through the circuit, plus a varying electric field through the loop (displacement current)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/>
              <p:cNvSpPr txBox="1"/>
              <p:nvPr/>
            </p:nvSpPr>
            <p:spPr bwMode="auto">
              <a:xfrm>
                <a:off x="2087563" y="3913188"/>
                <a:ext cx="2054225" cy="622300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bHide m:val="on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7563" y="3913188"/>
                <a:ext cx="2054225" cy="622300"/>
              </a:xfrm>
              <a:prstGeom prst="rect">
                <a:avLst/>
              </a:prstGeom>
              <a:blipFill>
                <a:blip r:embed="rId4"/>
                <a:stretch>
                  <a:fillRect l="-35312" t="-149020" r="-32938" b="-2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8"/>
              <p:cNvSpPr txBox="1"/>
              <p:nvPr/>
            </p:nvSpPr>
            <p:spPr bwMode="auto">
              <a:xfrm>
                <a:off x="2087563" y="5489575"/>
                <a:ext cx="3081337" cy="696913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bHide m:val="on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nary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7563" y="5489575"/>
                <a:ext cx="3081337" cy="696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086874" y="1478610"/>
          <a:ext cx="1227138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8"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874" y="1478610"/>
                        <a:ext cx="1227138" cy="673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86874" y="2812465"/>
          <a:ext cx="107791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9" name="Equation" r:id="rId8" imgW="545760" imgH="228600" progId="Equation.DSMT4">
                  <p:embed/>
                </p:oleObj>
              </mc:Choice>
              <mc:Fallback>
                <p:oleObj name="Equation" r:id="rId8" imgW="545760" imgH="22860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874" y="2812465"/>
                        <a:ext cx="1077912" cy="449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3738397" y="5489934"/>
            <a:ext cx="1296144" cy="69691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20660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400" dirty="0"/>
              <a:t>Displacement Current</a:t>
            </a:r>
            <a:endParaRPr lang="en-US" sz="4400" dirty="0"/>
          </a:p>
        </p:txBody>
      </p:sp>
      <p:pic>
        <p:nvPicPr>
          <p:cNvPr id="4" name="Picture 2" descr="http://www.physics.sjsu.edu/becker/physics51/images/29_27_displacement_current_capacito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6979" y="1426464"/>
            <a:ext cx="6143636" cy="51803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693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Speed of Light</a:t>
            </a:r>
            <a:endParaRPr lang="zh-CN" altLang="en-US" sz="4400" dirty="0"/>
          </a:p>
        </p:txBody>
      </p:sp>
      <p:pic>
        <p:nvPicPr>
          <p:cNvPr id="59394" name="Picture 2" descr="Image result for speed of light deriv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78" y="1490217"/>
            <a:ext cx="9006243" cy="26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6649"/>
            <a:ext cx="12192000" cy="26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54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Lorentz Force Derived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34" y="1626676"/>
            <a:ext cx="9715132" cy="491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77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38836"/>
          </a:xfrm>
        </p:spPr>
        <p:txBody>
          <a:bodyPr/>
          <a:lstStyle/>
          <a:p>
            <a:pPr algn="ctr"/>
            <a:r>
              <a:rPr lang="en-US" sz="4400" dirty="0"/>
              <a:t>Ge’s Explanation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953229" y="1930576"/>
            <a:ext cx="2717800" cy="2628199"/>
            <a:chOff x="4800600" y="2539293"/>
            <a:chExt cx="2717800" cy="2628199"/>
          </a:xfrm>
        </p:grpSpPr>
        <p:grpSp>
          <p:nvGrpSpPr>
            <p:cNvPr id="66" name="Group 65"/>
            <p:cNvGrpSpPr/>
            <p:nvPr/>
          </p:nvGrpSpPr>
          <p:grpSpPr>
            <a:xfrm>
              <a:off x="4800600" y="2539293"/>
              <a:ext cx="2717800" cy="228600"/>
              <a:chOff x="4800600" y="2539293"/>
              <a:chExt cx="2717800" cy="228600"/>
            </a:xfrm>
          </p:grpSpPr>
          <p:sp>
            <p:nvSpPr>
              <p:cNvPr id="7" name="Flowchart: Summing Junction 6"/>
              <p:cNvSpPr/>
              <p:nvPr/>
            </p:nvSpPr>
            <p:spPr bwMode="auto">
              <a:xfrm>
                <a:off x="4800600" y="2539293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8" name="Flowchart: Summing Junction 7"/>
              <p:cNvSpPr/>
              <p:nvPr/>
            </p:nvSpPr>
            <p:spPr bwMode="auto">
              <a:xfrm>
                <a:off x="5422900" y="2539293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9" name="Flowchart: Summing Junction 8"/>
              <p:cNvSpPr/>
              <p:nvPr/>
            </p:nvSpPr>
            <p:spPr bwMode="auto">
              <a:xfrm>
                <a:off x="6045200" y="2539293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10" name="Flowchart: Summing Junction 9"/>
              <p:cNvSpPr/>
              <p:nvPr/>
            </p:nvSpPr>
            <p:spPr bwMode="auto">
              <a:xfrm>
                <a:off x="6667500" y="2539293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11" name="Flowchart: Summing Junction 10"/>
              <p:cNvSpPr/>
              <p:nvPr/>
            </p:nvSpPr>
            <p:spPr bwMode="auto">
              <a:xfrm>
                <a:off x="7289800" y="2539293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4800600" y="3139193"/>
              <a:ext cx="2717800" cy="228600"/>
              <a:chOff x="4800600" y="3084159"/>
              <a:chExt cx="2717800" cy="228600"/>
            </a:xfrm>
          </p:grpSpPr>
          <p:sp>
            <p:nvSpPr>
              <p:cNvPr id="16" name="Flowchart: Summing Junction 15"/>
              <p:cNvSpPr/>
              <p:nvPr/>
            </p:nvSpPr>
            <p:spPr bwMode="auto">
              <a:xfrm>
                <a:off x="4800600" y="3084159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17" name="Flowchart: Summing Junction 16"/>
              <p:cNvSpPr/>
              <p:nvPr/>
            </p:nvSpPr>
            <p:spPr bwMode="auto">
              <a:xfrm>
                <a:off x="5422900" y="3084159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18" name="Flowchart: Summing Junction 17"/>
              <p:cNvSpPr/>
              <p:nvPr/>
            </p:nvSpPr>
            <p:spPr bwMode="auto">
              <a:xfrm>
                <a:off x="6045200" y="3084159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19" name="Flowchart: Summing Junction 18"/>
              <p:cNvSpPr/>
              <p:nvPr/>
            </p:nvSpPr>
            <p:spPr bwMode="auto">
              <a:xfrm>
                <a:off x="6667500" y="3084159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20" name="Flowchart: Summing Junction 19"/>
              <p:cNvSpPr/>
              <p:nvPr/>
            </p:nvSpPr>
            <p:spPr bwMode="auto">
              <a:xfrm>
                <a:off x="7289800" y="3084159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4800600" y="3739093"/>
              <a:ext cx="2717800" cy="228600"/>
              <a:chOff x="4800600" y="3629025"/>
              <a:chExt cx="2717800" cy="228600"/>
            </a:xfrm>
          </p:grpSpPr>
          <p:sp>
            <p:nvSpPr>
              <p:cNvPr id="24" name="Flowchart: Summing Junction 23"/>
              <p:cNvSpPr/>
              <p:nvPr/>
            </p:nvSpPr>
            <p:spPr bwMode="auto">
              <a:xfrm>
                <a:off x="4800600" y="3629025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25" name="Flowchart: Summing Junction 24"/>
              <p:cNvSpPr/>
              <p:nvPr/>
            </p:nvSpPr>
            <p:spPr bwMode="auto">
              <a:xfrm>
                <a:off x="5422900" y="3629025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26" name="Flowchart: Summing Junction 25"/>
              <p:cNvSpPr/>
              <p:nvPr/>
            </p:nvSpPr>
            <p:spPr bwMode="auto">
              <a:xfrm>
                <a:off x="6045200" y="3629025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27" name="Flowchart: Summing Junction 26"/>
              <p:cNvSpPr/>
              <p:nvPr/>
            </p:nvSpPr>
            <p:spPr bwMode="auto">
              <a:xfrm>
                <a:off x="6667500" y="3629025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28" name="Flowchart: Summing Junction 27"/>
              <p:cNvSpPr/>
              <p:nvPr/>
            </p:nvSpPr>
            <p:spPr bwMode="auto">
              <a:xfrm>
                <a:off x="7289800" y="3629025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800600" y="4338993"/>
              <a:ext cx="2717800" cy="228600"/>
              <a:chOff x="4800600" y="4173891"/>
              <a:chExt cx="2717800" cy="228600"/>
            </a:xfrm>
          </p:grpSpPr>
          <p:sp>
            <p:nvSpPr>
              <p:cNvPr id="32" name="Flowchart: Summing Junction 31"/>
              <p:cNvSpPr/>
              <p:nvPr/>
            </p:nvSpPr>
            <p:spPr bwMode="auto">
              <a:xfrm>
                <a:off x="4800600" y="4173891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33" name="Flowchart: Summing Junction 32"/>
              <p:cNvSpPr/>
              <p:nvPr/>
            </p:nvSpPr>
            <p:spPr bwMode="auto">
              <a:xfrm>
                <a:off x="5422900" y="4173891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34" name="Flowchart: Summing Junction 33"/>
              <p:cNvSpPr/>
              <p:nvPr/>
            </p:nvSpPr>
            <p:spPr bwMode="auto">
              <a:xfrm>
                <a:off x="6045200" y="4173891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35" name="Flowchart: Summing Junction 34"/>
              <p:cNvSpPr/>
              <p:nvPr/>
            </p:nvSpPr>
            <p:spPr bwMode="auto">
              <a:xfrm>
                <a:off x="6667500" y="4173891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36" name="Flowchart: Summing Junction 35"/>
              <p:cNvSpPr/>
              <p:nvPr/>
            </p:nvSpPr>
            <p:spPr bwMode="auto">
              <a:xfrm>
                <a:off x="7289800" y="4173891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4800600" y="4938892"/>
              <a:ext cx="2717800" cy="228600"/>
              <a:chOff x="4800600" y="4938892"/>
              <a:chExt cx="2717800" cy="228600"/>
            </a:xfrm>
          </p:grpSpPr>
          <p:sp>
            <p:nvSpPr>
              <p:cNvPr id="40" name="Flowchart: Summing Junction 39"/>
              <p:cNvSpPr/>
              <p:nvPr/>
            </p:nvSpPr>
            <p:spPr bwMode="auto">
              <a:xfrm>
                <a:off x="4800600" y="4938892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41" name="Flowchart: Summing Junction 40"/>
              <p:cNvSpPr/>
              <p:nvPr/>
            </p:nvSpPr>
            <p:spPr bwMode="auto">
              <a:xfrm>
                <a:off x="5422900" y="4938892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42" name="Flowchart: Summing Junction 41"/>
              <p:cNvSpPr/>
              <p:nvPr/>
            </p:nvSpPr>
            <p:spPr bwMode="auto">
              <a:xfrm>
                <a:off x="6045200" y="4938892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43" name="Flowchart: Summing Junction 42"/>
              <p:cNvSpPr/>
              <p:nvPr/>
            </p:nvSpPr>
            <p:spPr bwMode="auto">
              <a:xfrm>
                <a:off x="6667500" y="4938892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  <p:sp>
            <p:nvSpPr>
              <p:cNvPr id="44" name="Flowchart: Summing Junction 43"/>
              <p:cNvSpPr/>
              <p:nvPr/>
            </p:nvSpPr>
            <p:spPr bwMode="auto">
              <a:xfrm>
                <a:off x="7289800" y="4938892"/>
                <a:ext cx="228600" cy="228600"/>
              </a:xfrm>
              <a:prstGeom prst="flowChartSummingJunction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 err="1"/>
              </a:p>
            </p:txBody>
          </p:sp>
        </p:grpSp>
      </p:grpSp>
      <p:cxnSp>
        <p:nvCxnSpPr>
          <p:cNvPr id="75" name="Straight Arrow Connector 74"/>
          <p:cNvCxnSpPr/>
          <p:nvPr/>
        </p:nvCxnSpPr>
        <p:spPr bwMode="auto">
          <a:xfrm flipV="1">
            <a:off x="3761246" y="3234701"/>
            <a:ext cx="1100895" cy="224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7606608" y="1945252"/>
            <a:ext cx="20228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Faraday's Law</a:t>
            </a:r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/>
        </p:nvGraphicFramePr>
        <p:xfrm>
          <a:off x="5307433" y="1820324"/>
          <a:ext cx="215423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6" name="Equation" r:id="rId4" imgW="1091880" imgH="317160" progId="Equation.DSMT4">
                  <p:embed/>
                </p:oleObj>
              </mc:Choice>
              <mc:Fallback>
                <p:oleObj name="Equation" r:id="rId4" imgW="1091880" imgH="317160" progId="Equation.DSMT4">
                  <p:embed/>
                  <p:pic>
                    <p:nvPicPr>
                      <p:cNvPr id="81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433" y="1820324"/>
                        <a:ext cx="2154238" cy="622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Arrow Connector 82"/>
          <p:cNvCxnSpPr/>
          <p:nvPr/>
        </p:nvCxnSpPr>
        <p:spPr bwMode="auto">
          <a:xfrm flipH="1">
            <a:off x="2881754" y="3238455"/>
            <a:ext cx="435455" cy="1033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7" name="Donut 86"/>
          <p:cNvSpPr/>
          <p:nvPr/>
        </p:nvSpPr>
        <p:spPr bwMode="auto">
          <a:xfrm>
            <a:off x="2406560" y="2318981"/>
            <a:ext cx="1851387" cy="1851387"/>
          </a:xfrm>
          <a:prstGeom prst="donut">
            <a:avLst/>
          </a:prstGeom>
          <a:solidFill>
            <a:srgbClr val="FF0000">
              <a:alpha val="50000"/>
            </a:srgbClr>
          </a:solidFill>
          <a:ln w="25400" cap="flat" cmpd="sng" algn="ctr">
            <a:solidFill>
              <a:schemeClr val="tx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graphicFrame>
        <p:nvGraphicFramePr>
          <p:cNvPr id="99" name="Object 98"/>
          <p:cNvGraphicFramePr>
            <a:graphicFrameLocks noChangeAspect="1"/>
          </p:cNvGraphicFramePr>
          <p:nvPr/>
        </p:nvGraphicFramePr>
        <p:xfrm>
          <a:off x="5307433" y="2601375"/>
          <a:ext cx="215423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7" name="Equation" r:id="rId6" imgW="1091880" imgH="317160" progId="Equation.DSMT4">
                  <p:embed/>
                </p:oleObj>
              </mc:Choice>
              <mc:Fallback>
                <p:oleObj name="Equation" r:id="rId6" imgW="1091880" imgH="317160" progId="Equation.DSMT4">
                  <p:embed/>
                  <p:pic>
                    <p:nvPicPr>
                      <p:cNvPr id="99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433" y="2601375"/>
                        <a:ext cx="2154238" cy="625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3454822" y="3689880"/>
          <a:ext cx="325437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8" name="Equation" r:id="rId8" imgW="164880" imgH="152280" progId="Equation.DSMT4">
                  <p:embed/>
                </p:oleObj>
              </mc:Choice>
              <mc:Fallback>
                <p:oleObj name="Equation" r:id="rId8" imgW="164880" imgH="152280" progId="Equation.DSMT4">
                  <p:embed/>
                  <p:pic>
                    <p:nvPicPr>
                      <p:cNvPr id="10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822" y="3689880"/>
                        <a:ext cx="325437" cy="300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/>
        </p:nvGraphicFramePr>
        <p:xfrm>
          <a:off x="2987846" y="2941329"/>
          <a:ext cx="25082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9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101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46" y="2941329"/>
                        <a:ext cx="250825" cy="274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/>
          <p:cNvGraphicFramePr>
            <a:graphicFrameLocks noChangeAspect="1"/>
          </p:cNvGraphicFramePr>
          <p:nvPr/>
        </p:nvGraphicFramePr>
        <p:xfrm>
          <a:off x="4120209" y="2198313"/>
          <a:ext cx="2508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0" name="Equation" r:id="rId12" imgW="126720" imgH="164880" progId="Equation.DSMT4">
                  <p:embed/>
                </p:oleObj>
              </mc:Choice>
              <mc:Fallback>
                <p:oleObj name="Equation" r:id="rId12" imgW="126720" imgH="164880" progId="Equation.DSMT4">
                  <p:embed/>
                  <p:pic>
                    <p:nvPicPr>
                      <p:cNvPr id="102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0209" y="2198313"/>
                        <a:ext cx="250825" cy="325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3" name="Straight Arrow Connector 102"/>
          <p:cNvCxnSpPr/>
          <p:nvPr/>
        </p:nvCxnSpPr>
        <p:spPr bwMode="auto">
          <a:xfrm rot="18000000" flipH="1">
            <a:off x="2628733" y="3184283"/>
            <a:ext cx="435455" cy="1033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04" name="Object 103"/>
          <p:cNvGraphicFramePr>
            <a:graphicFrameLocks noChangeAspect="1"/>
          </p:cNvGraphicFramePr>
          <p:nvPr/>
        </p:nvGraphicFramePr>
        <p:xfrm>
          <a:off x="3643627" y="1521880"/>
          <a:ext cx="27463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1" name="Equation" r:id="rId14" imgW="139680" imgH="164880" progId="Equation.DSMT4">
                  <p:embed/>
                </p:oleObj>
              </mc:Choice>
              <mc:Fallback>
                <p:oleObj name="Equation" r:id="rId14" imgW="139680" imgH="164880" progId="Equation.DSMT4">
                  <p:embed/>
                  <p:pic>
                    <p:nvPicPr>
                      <p:cNvPr id="104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627" y="1521880"/>
                        <a:ext cx="274638" cy="325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/>
        </p:nvGraphicFramePr>
        <p:xfrm>
          <a:off x="6020222" y="3555461"/>
          <a:ext cx="72707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2" name="Equation" r:id="rId16" imgW="368280" imgH="152280" progId="Equation.DSMT4">
                  <p:embed/>
                </p:oleObj>
              </mc:Choice>
              <mc:Fallback>
                <p:oleObj name="Equation" r:id="rId16" imgW="368280" imgH="152280" progId="Equation.DSMT4">
                  <p:embed/>
                  <p:pic>
                    <p:nvPicPr>
                      <p:cNvPr id="105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0222" y="3555461"/>
                        <a:ext cx="727075" cy="300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/>
        </p:nvGraphicFramePr>
        <p:xfrm>
          <a:off x="5847184" y="4196291"/>
          <a:ext cx="10763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3" name="Equation" r:id="rId18" imgW="545760" imgH="190440" progId="Equation.DSMT4">
                  <p:embed/>
                </p:oleObj>
              </mc:Choice>
              <mc:Fallback>
                <p:oleObj name="Equation" r:id="rId18" imgW="545760" imgH="190440" progId="Equation.DSMT4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184" y="4196291"/>
                        <a:ext cx="1076325" cy="374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Rectangle 6"/>
          <p:cNvSpPr>
            <a:spLocks noChangeArrowheads="1"/>
          </p:cNvSpPr>
          <p:nvPr/>
        </p:nvSpPr>
        <p:spPr bwMode="auto">
          <a:xfrm>
            <a:off x="7606609" y="2610829"/>
            <a:ext cx="29000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Symmetry &amp; Differentiation </a:t>
            </a:r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sz="16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opposite of B)</a:t>
            </a:r>
          </a:p>
        </p:txBody>
      </p:sp>
      <p:sp>
        <p:nvSpPr>
          <p:cNvPr id="108" name="Rectangle 6"/>
          <p:cNvSpPr>
            <a:spLocks noChangeArrowheads="1"/>
          </p:cNvSpPr>
          <p:nvPr/>
        </p:nvSpPr>
        <p:spPr bwMode="auto">
          <a:xfrm>
            <a:off x="7606609" y="3471826"/>
            <a:ext cx="29000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Elimination</a:t>
            </a:r>
          </a:p>
        </p:txBody>
      </p:sp>
      <p:sp>
        <p:nvSpPr>
          <p:cNvPr id="109" name="Rectangle 6"/>
          <p:cNvSpPr>
            <a:spLocks noChangeArrowheads="1"/>
          </p:cNvSpPr>
          <p:nvPr/>
        </p:nvSpPr>
        <p:spPr bwMode="auto">
          <a:xfrm>
            <a:off x="7606609" y="4235114"/>
            <a:ext cx="29000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Vectorized</a:t>
            </a:r>
          </a:p>
        </p:txBody>
      </p:sp>
      <p:cxnSp>
        <p:nvCxnSpPr>
          <p:cNvPr id="110" name="Straight Arrow Connector 109"/>
          <p:cNvCxnSpPr/>
          <p:nvPr/>
        </p:nvCxnSpPr>
        <p:spPr bwMode="auto">
          <a:xfrm rot="16200000" flipV="1">
            <a:off x="3103670" y="2585384"/>
            <a:ext cx="1332084" cy="224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11" name="Object 110"/>
          <p:cNvGraphicFramePr>
            <a:graphicFrameLocks noChangeAspect="1"/>
          </p:cNvGraphicFramePr>
          <p:nvPr/>
        </p:nvGraphicFramePr>
        <p:xfrm>
          <a:off x="4908475" y="3038636"/>
          <a:ext cx="22542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4" name="Equation" r:id="rId20" imgW="114120" imgH="152280" progId="Equation.DSMT4">
                  <p:embed/>
                </p:oleObj>
              </mc:Choice>
              <mc:Fallback>
                <p:oleObj name="Equation" r:id="rId20" imgW="114120" imgH="152280" progId="Equation.DSMT4">
                  <p:embed/>
                  <p:pic>
                    <p:nvPicPr>
                      <p:cNvPr id="111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475" y="3038636"/>
                        <a:ext cx="225425" cy="301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3" name="Straight Arrow Connector 112"/>
          <p:cNvCxnSpPr>
            <a:endCxn id="35" idx="4"/>
          </p:cNvCxnSpPr>
          <p:nvPr/>
        </p:nvCxnSpPr>
        <p:spPr bwMode="auto">
          <a:xfrm>
            <a:off x="3635647" y="3604259"/>
            <a:ext cx="298783" cy="35461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71733" name="Picture 21" descr="http://hyperphysics.phy-astr.gsu.edu/hbase/electric/imgele/fday.gif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129" y="4751490"/>
            <a:ext cx="3991054" cy="192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6121587" y="4995675"/>
            <a:ext cx="438512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Actually, the above steps only compute the tangential component.  Any E component along the motion direction? How about charges move along a circle?</a:t>
            </a:r>
          </a:p>
        </p:txBody>
      </p:sp>
      <p:sp>
        <p:nvSpPr>
          <p:cNvPr id="3" name="Arc 2"/>
          <p:cNvSpPr/>
          <p:nvPr/>
        </p:nvSpPr>
        <p:spPr>
          <a:xfrm>
            <a:off x="2602711" y="2209560"/>
            <a:ext cx="1750142" cy="1830054"/>
          </a:xfrm>
          <a:prstGeom prst="arc">
            <a:avLst/>
          </a:prstGeom>
          <a:ln w="762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07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Magnetic = Electric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905" y="6268615"/>
            <a:ext cx="8346818" cy="504056"/>
          </a:xfrm>
        </p:spPr>
        <p:txBody>
          <a:bodyPr>
            <a:normAutofit lnSpcReduction="10000"/>
          </a:bodyPr>
          <a:lstStyle/>
          <a:p>
            <a:pPr marL="68580" indent="0" algn="ctr">
              <a:buNone/>
            </a:pPr>
            <a:r>
              <a:rPr lang="en-US" dirty="0"/>
              <a:t>You are looking slim.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59361" y="6352015"/>
            <a:ext cx="8839200" cy="33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487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9920" indent="-253815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132">
                <a:solidFill>
                  <a:schemeClr val="tx2"/>
                </a:solidFill>
                <a:latin typeface="+mn-lt"/>
                <a:ea typeface="+mn-ea"/>
              </a:defRPr>
            </a:lvl2pPr>
            <a:lvl3pPr marL="1015260" indent="-203052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76">
                <a:solidFill>
                  <a:schemeClr val="tx2"/>
                </a:solidFill>
                <a:latin typeface="+mn-lt"/>
                <a:ea typeface="+mn-ea"/>
              </a:defRPr>
            </a:lvl3pPr>
            <a:lvl4pPr marL="1421364" indent="-203052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7469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2"/>
                </a:solidFill>
                <a:latin typeface="+mn-lt"/>
                <a:ea typeface="+mn-ea"/>
              </a:defRPr>
            </a:lvl5pPr>
            <a:lvl6pPr marL="2233573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6pPr>
            <a:lvl7pPr marL="2639677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7pPr>
            <a:lvl8pPr marL="3045781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8pPr>
            <a:lvl9pPr marL="3451885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US" altLang="zh-CN" sz="1800" kern="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https://youtu.be/1TKSfAkWWN0</a:t>
            </a:r>
            <a:r>
              <a:rPr lang="en-US" altLang="zh-CN" sz="18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906" y="1574641"/>
            <a:ext cx="8346817" cy="46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 the Lab Frame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" y="6365509"/>
            <a:ext cx="12076980" cy="504056"/>
          </a:xfrm>
        </p:spPr>
        <p:txBody>
          <a:bodyPr>
            <a:noAutofit/>
          </a:bodyPr>
          <a:lstStyle/>
          <a:p>
            <a:pPr marL="68580" indent="0" algn="ctr">
              <a:buNone/>
            </a:pPr>
            <a:r>
              <a:rPr lang="en-US" sz="2000" dirty="0"/>
              <a:t>Positive &amp; negative charges are neutralized where </a:t>
            </a:r>
            <a:r>
              <a:rPr lang="en-US" sz="2000" dirty="0">
                <a:solidFill>
                  <a:srgbClr val="00B050"/>
                </a:solidFill>
              </a:rPr>
              <a:t>negative charges &amp; the cat move.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90" y="1553934"/>
            <a:ext cx="8346817" cy="468410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>
            <a:off x="5832348" y="3246456"/>
            <a:ext cx="648072" cy="297971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9" name="Right Arrow 8"/>
          <p:cNvSpPr/>
          <p:nvPr/>
        </p:nvSpPr>
        <p:spPr bwMode="auto">
          <a:xfrm>
            <a:off x="8615804" y="3449030"/>
            <a:ext cx="648072" cy="297971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1574263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Cat Frame (Charges+)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03" y="1682849"/>
            <a:ext cx="8320795" cy="467109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69011" y="6353944"/>
            <a:ext cx="12163245" cy="504056"/>
          </a:xfrm>
        </p:spPr>
        <p:txBody>
          <a:bodyPr>
            <a:noAutofit/>
          </a:bodyPr>
          <a:lstStyle/>
          <a:p>
            <a:pPr marL="68580" indent="0" algn="ctr">
              <a:buNone/>
            </a:pPr>
            <a:r>
              <a:rPr lang="en-US" sz="2000" dirty="0"/>
              <a:t>Positive charges become denser than before, </a:t>
            </a:r>
            <a:r>
              <a:rPr lang="en-US" sz="2000" dirty="0">
                <a:solidFill>
                  <a:srgbClr val="00B050"/>
                </a:solidFill>
              </a:rPr>
              <a:t>because they move in the cat frame.</a:t>
            </a:r>
          </a:p>
        </p:txBody>
      </p:sp>
      <p:sp>
        <p:nvSpPr>
          <p:cNvPr id="6" name="Right Arrow 5"/>
          <p:cNvSpPr/>
          <p:nvPr/>
        </p:nvSpPr>
        <p:spPr bwMode="auto">
          <a:xfrm rot="10800000">
            <a:off x="4239816" y="1920687"/>
            <a:ext cx="648072" cy="297971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853084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Cat Frame (Charges-)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44" y="1541645"/>
            <a:ext cx="8327300" cy="469711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3683" y="6353944"/>
            <a:ext cx="11335109" cy="504056"/>
          </a:xfrm>
        </p:spPr>
        <p:txBody>
          <a:bodyPr>
            <a:noAutofit/>
          </a:bodyPr>
          <a:lstStyle/>
          <a:p>
            <a:pPr marL="68580" indent="0" algn="ctr">
              <a:buNone/>
            </a:pPr>
            <a:r>
              <a:rPr lang="en-US" sz="2000" dirty="0"/>
              <a:t>Negative charges become sparser than before, </a:t>
            </a:r>
            <a:r>
              <a:rPr lang="en-US" sz="2000" dirty="0">
                <a:solidFill>
                  <a:srgbClr val="00B050"/>
                </a:solidFill>
              </a:rPr>
              <a:t>because they move in the lab frame.</a:t>
            </a:r>
          </a:p>
        </p:txBody>
      </p:sp>
    </p:spTree>
    <p:extLst>
      <p:ext uri="{BB962C8B-B14F-4D97-AF65-F5344CB8AC3E}">
        <p14:creationId xmlns:p14="http://schemas.microsoft.com/office/powerpoint/2010/main" val="234085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074D9-457F-4EAE-AD98-25302B19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61618"/>
            <a:ext cx="10905066" cy="433476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56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Cat’s Frame (Net Effect)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61" y="1542147"/>
            <a:ext cx="8301277" cy="46710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2622" y="6213242"/>
            <a:ext cx="1128071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487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9920" indent="-253815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132">
                <a:solidFill>
                  <a:schemeClr val="tx2"/>
                </a:solidFill>
                <a:latin typeface="+mn-lt"/>
                <a:ea typeface="+mn-ea"/>
              </a:defRPr>
            </a:lvl2pPr>
            <a:lvl3pPr marL="1015260" indent="-203052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76">
                <a:solidFill>
                  <a:schemeClr val="tx2"/>
                </a:solidFill>
                <a:latin typeface="+mn-lt"/>
                <a:ea typeface="+mn-ea"/>
              </a:defRPr>
            </a:lvl3pPr>
            <a:lvl4pPr marL="1421364" indent="-203052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7469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2"/>
                </a:solidFill>
                <a:latin typeface="+mn-lt"/>
                <a:ea typeface="+mn-ea"/>
              </a:defRPr>
            </a:lvl5pPr>
            <a:lvl6pPr marL="2233573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6pPr>
            <a:lvl7pPr marL="2639677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7pPr>
            <a:lvl8pPr marL="3045781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8pPr>
            <a:lvl9pPr marL="3451885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20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Hence, the wire tends to be electrically positive in two ways and repel the cat downward.</a:t>
            </a:r>
          </a:p>
        </p:txBody>
      </p:sp>
      <p:sp>
        <p:nvSpPr>
          <p:cNvPr id="6" name="Right Arrow 5"/>
          <p:cNvSpPr/>
          <p:nvPr/>
        </p:nvSpPr>
        <p:spPr bwMode="auto">
          <a:xfrm rot="5400000">
            <a:off x="5848941" y="3748068"/>
            <a:ext cx="648072" cy="297971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2932866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90601"/>
          </a:xfrm>
        </p:spPr>
        <p:txBody>
          <a:bodyPr/>
          <a:lstStyle/>
          <a:p>
            <a:r>
              <a:rPr lang="en-US" dirty="0"/>
              <a:t>Alternative Theory in the Lab Frame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01" y="1236239"/>
            <a:ext cx="8320795" cy="468410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21578" y="6165982"/>
            <a:ext cx="1091633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487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9920" indent="-253815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132">
                <a:solidFill>
                  <a:schemeClr val="tx2"/>
                </a:solidFill>
                <a:latin typeface="+mn-lt"/>
                <a:ea typeface="+mn-ea"/>
              </a:defRPr>
            </a:lvl2pPr>
            <a:lvl3pPr marL="1015260" indent="-203052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1776">
                <a:solidFill>
                  <a:schemeClr val="tx2"/>
                </a:solidFill>
                <a:latin typeface="+mn-lt"/>
                <a:ea typeface="+mn-ea"/>
              </a:defRPr>
            </a:lvl3pPr>
            <a:lvl4pPr marL="1421364" indent="-203052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1827469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2"/>
                </a:solidFill>
                <a:latin typeface="+mn-lt"/>
                <a:ea typeface="+mn-ea"/>
              </a:defRPr>
            </a:lvl5pPr>
            <a:lvl6pPr marL="2233573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6pPr>
            <a:lvl7pPr marL="2639677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7pPr>
            <a:lvl8pPr marL="3045781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8pPr>
            <a:lvl9pPr marL="3451885" indent="-203052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2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20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alternative explanation is that the electrical current generates a magnetic field.</a:t>
            </a:r>
          </a:p>
        </p:txBody>
      </p:sp>
    </p:spTree>
    <p:extLst>
      <p:ext uri="{BB962C8B-B14F-4D97-AF65-F5344CB8AC3E}">
        <p14:creationId xmlns:p14="http://schemas.microsoft.com/office/powerpoint/2010/main" val="3443552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5744" y="2276327"/>
            <a:ext cx="8492091" cy="342724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3600" dirty="0"/>
              <a:t>Physics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High School Electromagnetism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Maxwell’s Equations</a:t>
            </a:r>
            <a:endParaRPr lang="en-US" sz="3600" kern="0" dirty="0"/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3600" dirty="0">
                <a:solidFill>
                  <a:srgbClr val="FF0000"/>
                </a:solidFill>
              </a:rPr>
              <a:t>Mechanics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>
                <a:solidFill>
                  <a:srgbClr val="FF0000"/>
                </a:solidFill>
              </a:rPr>
              <a:t>Force to Torque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>
                <a:solidFill>
                  <a:srgbClr val="FF0000"/>
                </a:solidFill>
              </a:rPr>
              <a:t>Precession</a:t>
            </a:r>
            <a:endParaRPr lang="en-US" sz="3600" dirty="0"/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kern="0" dirty="0"/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endParaRPr lang="en-US" sz="3600" dirty="0"/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4424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Centripetal Force Orthogonal to Motion</a:t>
            </a:r>
          </a:p>
        </p:txBody>
      </p:sp>
      <p:pic>
        <p:nvPicPr>
          <p:cNvPr id="304130" name="Picture 2" descr="http://necp6a13.files.wordpress.com/2010/02/circular_motion3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0988" y="1561869"/>
            <a:ext cx="6870023" cy="51525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6098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76"/>
            <a:ext cx="12192000" cy="1243479"/>
          </a:xfrm>
        </p:spPr>
        <p:txBody>
          <a:bodyPr/>
          <a:lstStyle/>
          <a:p>
            <a:pPr algn="ctr"/>
            <a:r>
              <a:rPr lang="en-US" sz="4400" dirty="0"/>
              <a:t>Circular Motion Demystified</a:t>
            </a:r>
          </a:p>
        </p:txBody>
      </p:sp>
      <p:pic>
        <p:nvPicPr>
          <p:cNvPr id="305154" name="Picture 2" descr="http://2.bp.blogspot.com/-KTrG75OQlJs/UA_4bFWeInI/AAAAAAAAAKU/e8hvJyP9Z28/s1600/circular_mo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9637" y="1374277"/>
            <a:ext cx="8312727" cy="5338777"/>
          </a:xfrm>
          <a:prstGeom prst="rect">
            <a:avLst/>
          </a:prstGeom>
          <a:noFill/>
        </p:spPr>
      </p:pic>
      <p:cxnSp>
        <p:nvCxnSpPr>
          <p:cNvPr id="14" name="Straight Arrow Connector 13"/>
          <p:cNvCxnSpPr/>
          <p:nvPr/>
        </p:nvCxnSpPr>
        <p:spPr>
          <a:xfrm>
            <a:off x="4917129" y="1912499"/>
            <a:ext cx="264670" cy="48522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46784" y="221306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1" i="1" dirty="0">
                <a:solidFill>
                  <a:srgbClr val="FF0000"/>
                </a:solidFill>
              </a:rPr>
              <a:t>Δ</a:t>
            </a:r>
            <a:r>
              <a:rPr lang="en-US" sz="1800" b="1" i="1" dirty="0">
                <a:solidFill>
                  <a:srgbClr val="FF0000"/>
                </a:solidFill>
              </a:rPr>
              <a:t>s=v</a:t>
            </a:r>
            <a:r>
              <a:rPr lang="el-GR" sz="1800" b="1" i="1" dirty="0">
                <a:solidFill>
                  <a:srgbClr val="FF0000"/>
                </a:solidFill>
              </a:rPr>
              <a:t>Δ</a:t>
            </a:r>
            <a:r>
              <a:rPr lang="en-US" sz="1800" b="1" i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6724" y="3050872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1" i="1" dirty="0">
                <a:solidFill>
                  <a:srgbClr val="FF0000"/>
                </a:solidFill>
              </a:rPr>
              <a:t>Δ</a:t>
            </a:r>
            <a:r>
              <a:rPr lang="en-US" sz="1800" b="1" i="1">
                <a:solidFill>
                  <a:srgbClr val="FF0000"/>
                </a:solidFill>
              </a:rPr>
              <a:t>s’=</a:t>
            </a:r>
            <a:r>
              <a:rPr lang="en-US" sz="1800" b="1" i="1" dirty="0">
                <a:solidFill>
                  <a:srgbClr val="FF0000"/>
                </a:solidFill>
              </a:rPr>
              <a:t>0.5a(</a:t>
            </a:r>
            <a:r>
              <a:rPr lang="el-GR" sz="1800" b="1" i="1" dirty="0">
                <a:solidFill>
                  <a:srgbClr val="FF0000"/>
                </a:solidFill>
              </a:rPr>
              <a:t>Δ</a:t>
            </a:r>
            <a:r>
              <a:rPr lang="en-US" sz="1800" b="1" i="1" dirty="0">
                <a:solidFill>
                  <a:srgbClr val="FF0000"/>
                </a:solidFill>
              </a:rPr>
              <a:t>t)</a:t>
            </a:r>
            <a:r>
              <a:rPr lang="en-US" sz="1800" b="1" i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60096" y="4731840"/>
            <a:ext cx="357074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Radial displacement change is a higher order infinitesimal quantity (i.e., (</a:t>
            </a:r>
            <a:r>
              <a:rPr lang="el-GR" sz="1800" b="1" i="1" dirty="0">
                <a:solidFill>
                  <a:srgbClr val="FF0000"/>
                </a:solidFill>
              </a:rPr>
              <a:t>Δ</a:t>
            </a:r>
            <a:r>
              <a:rPr lang="en-US" sz="1800" b="1" i="1" dirty="0">
                <a:solidFill>
                  <a:srgbClr val="FF0000"/>
                </a:solidFill>
              </a:rPr>
              <a:t>t)</a:t>
            </a:r>
            <a:r>
              <a:rPr lang="en-US" sz="1800" b="1" i="1" baseline="30000" dirty="0">
                <a:solidFill>
                  <a:srgbClr val="FF0000"/>
                </a:solidFill>
              </a:rPr>
              <a:t>2 </a:t>
            </a:r>
            <a:r>
              <a:rPr lang="en-US" sz="1800" b="1" i="1" dirty="0">
                <a:solidFill>
                  <a:srgbClr val="FF0000"/>
                </a:solidFill>
              </a:rPr>
              <a:t>vs. </a:t>
            </a:r>
            <a:r>
              <a:rPr lang="el-GR" sz="1800" b="1" i="1" dirty="0">
                <a:solidFill>
                  <a:srgbClr val="FF0000"/>
                </a:solidFill>
              </a:rPr>
              <a:t>Δ</a:t>
            </a:r>
            <a:r>
              <a:rPr lang="en-US" sz="1800" b="1" i="1" dirty="0">
                <a:solidFill>
                  <a:srgbClr val="FF0000"/>
                </a:solidFill>
              </a:rPr>
              <a:t>t ).</a:t>
            </a:r>
          </a:p>
          <a:p>
            <a:r>
              <a:rPr lang="en-US" sz="1800" b="1" i="1" dirty="0">
                <a:solidFill>
                  <a:srgbClr val="FF0000"/>
                </a:solidFill>
              </a:rPr>
              <a:t>Hence, the magnitude is still v, and only the angle changes (try to give details).</a:t>
            </a:r>
          </a:p>
        </p:txBody>
      </p:sp>
    </p:spTree>
    <p:extLst>
      <p:ext uri="{BB962C8B-B14F-4D97-AF65-F5344CB8AC3E}">
        <p14:creationId xmlns:p14="http://schemas.microsoft.com/office/powerpoint/2010/main" val="10127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/>
              <a:t>Precession</a:t>
            </a:r>
          </a:p>
        </p:txBody>
      </p:sp>
      <p:pic>
        <p:nvPicPr>
          <p:cNvPr id="2467844" name="Picture 4" descr="Precession of a gyroscope">
            <a:hlinkClick r:id="rId3" tooltip="Precession of a gyroscope"/>
          </p:cNvPr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011" y="1938909"/>
            <a:ext cx="4020218" cy="4545165"/>
          </a:xfrm>
          <a:prstGeom prst="rect">
            <a:avLst/>
          </a:prstGeom>
          <a:noFill/>
        </p:spPr>
      </p:pic>
      <p:pic>
        <p:nvPicPr>
          <p:cNvPr id="2467845" name="Picture 5" descr="precessi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9964" y="1994452"/>
            <a:ext cx="3440787" cy="3924255"/>
          </a:xfrm>
          <a:prstGeom prst="rect">
            <a:avLst/>
          </a:prstGeom>
          <a:noFill/>
        </p:spPr>
      </p:pic>
      <p:pic>
        <p:nvPicPr>
          <p:cNvPr id="24678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31536" y="1929972"/>
            <a:ext cx="3668428" cy="426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67847" name="Rectangle 7"/>
          <p:cNvSpPr>
            <a:spLocks noChangeArrowheads="1"/>
          </p:cNvSpPr>
          <p:nvPr/>
        </p:nvSpPr>
        <p:spPr bwMode="auto">
          <a:xfrm>
            <a:off x="8111471" y="6403555"/>
            <a:ext cx="394665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9900"/>
                </a:solidFill>
              </a:rPr>
              <a:t>http://www.simplyphysics.com/MRIntro.html</a:t>
            </a:r>
          </a:p>
        </p:txBody>
      </p:sp>
    </p:spTree>
    <p:extLst>
      <p:ext uri="{BB962C8B-B14F-4D97-AF65-F5344CB8AC3E}">
        <p14:creationId xmlns:p14="http://schemas.microsoft.com/office/powerpoint/2010/main" val="12371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Torque &amp; Angular Momentum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06" y="2159739"/>
            <a:ext cx="6037294" cy="39658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2B2072-7A05-4353-A40B-7991DA06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9739"/>
            <a:ext cx="6416379" cy="39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54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D4DCA-2385-40BC-9632-27C269CC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381" y="1698225"/>
            <a:ext cx="5547688" cy="28593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F2C576-BAFA-43CA-AF34-6D456E088215}"/>
              </a:ext>
            </a:extLst>
          </p:cNvPr>
          <p:cNvSpPr/>
          <p:nvPr/>
        </p:nvSpPr>
        <p:spPr>
          <a:xfrm>
            <a:off x="6227946" y="1254514"/>
            <a:ext cx="4337825" cy="557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Angular Momentum Changed by Torque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5413"/>
            <a:ext cx="6349796" cy="5342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769B7-D7E3-41A9-A812-7D77C67F7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43" y="4719563"/>
            <a:ext cx="2597317" cy="2076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C6D68-3A1D-4B55-BAF6-9DC2FABC998D}"/>
              </a:ext>
            </a:extLst>
          </p:cNvPr>
          <p:cNvSpPr/>
          <p:nvPr/>
        </p:nvSpPr>
        <p:spPr>
          <a:xfrm>
            <a:off x="6349796" y="2724411"/>
            <a:ext cx="1209662" cy="4947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01B612-F92A-4878-8D14-38CC90949481}"/>
              </a:ext>
            </a:extLst>
          </p:cNvPr>
          <p:cNvSpPr/>
          <p:nvPr/>
        </p:nvSpPr>
        <p:spPr>
          <a:xfrm>
            <a:off x="7769143" y="4736064"/>
            <a:ext cx="2597316" cy="20600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397F3-6239-427D-9168-A01445C88E7A}"/>
              </a:ext>
            </a:extLst>
          </p:cNvPr>
          <p:cNvSpPr/>
          <p:nvPr/>
        </p:nvSpPr>
        <p:spPr>
          <a:xfrm>
            <a:off x="2637917" y="6363222"/>
            <a:ext cx="1209662" cy="4947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A2DE7E7-5810-4C4C-974B-EDA4984E942B}"/>
              </a:ext>
            </a:extLst>
          </p:cNvPr>
          <p:cNvCxnSpPr>
            <a:stCxn id="9" idx="3"/>
            <a:endCxn id="6" idx="1"/>
          </p:cNvCxnSpPr>
          <p:nvPr/>
        </p:nvCxnSpPr>
        <p:spPr>
          <a:xfrm flipV="1">
            <a:off x="3847579" y="2971800"/>
            <a:ext cx="2502217" cy="3638811"/>
          </a:xfrm>
          <a:prstGeom prst="curved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86FF7659-5CFE-4E26-90AA-49AB9C9BD2CE}"/>
              </a:ext>
            </a:extLst>
          </p:cNvPr>
          <p:cNvCxnSpPr>
            <a:cxnSpLocks/>
            <a:stCxn id="8" idx="3"/>
            <a:endCxn id="6" idx="3"/>
          </p:cNvCxnSpPr>
          <p:nvPr/>
        </p:nvCxnSpPr>
        <p:spPr>
          <a:xfrm flipH="1" flipV="1">
            <a:off x="7559458" y="2971800"/>
            <a:ext cx="2807001" cy="2794273"/>
          </a:xfrm>
          <a:prstGeom prst="curvedConnector3">
            <a:avLst>
              <a:gd name="adj1" fmla="val -8144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56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8826"/>
            <a:ext cx="12192000" cy="1426464"/>
          </a:xfrm>
        </p:spPr>
        <p:txBody>
          <a:bodyPr/>
          <a:lstStyle/>
          <a:p>
            <a:r>
              <a:rPr lang="en-US" sz="4400" dirty="0"/>
              <a:t>More Formally, Newton’s 2</a:t>
            </a:r>
            <a:r>
              <a:rPr lang="en-US" sz="4400" baseline="30000" dirty="0"/>
              <a:t>nd</a:t>
            </a:r>
            <a:r>
              <a:rPr lang="en-US" sz="4400" dirty="0"/>
              <a:t> Law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7" y="1426464"/>
            <a:ext cx="8312726" cy="52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57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Change of Angular Momentum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" y="1426464"/>
            <a:ext cx="5993262" cy="5334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>
            <a:off x="10738510" y="5911666"/>
            <a:ext cx="0" cy="288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057" y="1537180"/>
            <a:ext cx="2820219" cy="3309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890" y="1556612"/>
            <a:ext cx="3064055" cy="32899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212702" y="5911666"/>
            <a:ext cx="0" cy="288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6222975" y="5173584"/>
            <a:ext cx="1476164" cy="14761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0019322" y="5911666"/>
            <a:ext cx="73322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11" name="Oval 10"/>
          <p:cNvSpPr/>
          <p:nvPr/>
        </p:nvSpPr>
        <p:spPr bwMode="auto">
          <a:xfrm>
            <a:off x="9276380" y="5173584"/>
            <a:ext cx="1476164" cy="14761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0800000">
            <a:off x="6198405" y="5911666"/>
            <a:ext cx="73322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6487219" y="5542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6190" y="587101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b="1" i="1" dirty="0">
                <a:solidFill>
                  <a:srgbClr val="7030A0"/>
                </a:solidFill>
              </a:rPr>
              <a:t>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63684" y="55423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87772" y="5872913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b="1" i="1" dirty="0">
                <a:solidFill>
                  <a:srgbClr val="7030A0"/>
                </a:solidFill>
                <a:cs typeface="Arial" panose="020B0604020202020204" pitchFamily="34" charset="0"/>
              </a:rPr>
              <a:t>L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17" name="Left-Right Arrow 16"/>
          <p:cNvSpPr/>
          <p:nvPr/>
        </p:nvSpPr>
        <p:spPr bwMode="auto">
          <a:xfrm>
            <a:off x="8407700" y="3021557"/>
            <a:ext cx="720080" cy="360040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  <p:sp>
        <p:nvSpPr>
          <p:cNvPr id="18" name="Left-Right Arrow 17"/>
          <p:cNvSpPr/>
          <p:nvPr/>
        </p:nvSpPr>
        <p:spPr bwMode="auto">
          <a:xfrm>
            <a:off x="7905936" y="5731646"/>
            <a:ext cx="720080" cy="360040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122831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15E9-5755-4314-B358-8BB193A5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80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05890"/>
          </a:xfrm>
        </p:spPr>
        <p:txBody>
          <a:bodyPr/>
          <a:lstStyle/>
          <a:p>
            <a:r>
              <a:rPr lang="en-US" altLang="zh-CN" sz="4400" dirty="0"/>
              <a:t>Homework</a:t>
            </a:r>
            <a:endParaRPr lang="en-US" sz="4400" dirty="0"/>
          </a:p>
        </p:txBody>
      </p:sp>
      <p:sp>
        <p:nvSpPr>
          <p:cNvPr id="70" name="Rectangle 2"/>
          <p:cNvSpPr txBox="1">
            <a:spLocks noChangeArrowheads="1"/>
          </p:cNvSpPr>
          <p:nvPr/>
        </p:nvSpPr>
        <p:spPr bwMode="auto">
          <a:xfrm>
            <a:off x="1422484" y="1901833"/>
            <a:ext cx="9782048" cy="4229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5pPr>
            <a:lvl6pPr marL="406104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6pPr>
            <a:lvl7pPr marL="812209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7pPr>
            <a:lvl8pPr marL="1218312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8pPr>
            <a:lvl9pPr marL="1624417" algn="l" rtl="0" fontAlgn="base">
              <a:spcBef>
                <a:spcPct val="0"/>
              </a:spcBef>
              <a:spcAft>
                <a:spcPct val="0"/>
              </a:spcAft>
              <a:defRPr sz="3908">
                <a:solidFill>
                  <a:srgbClr val="691638"/>
                </a:solidFill>
                <a:latin typeface="Arial" charset="0"/>
                <a:ea typeface="ＭＳ Ｐゴシック" pitchFamily="116" charset="-128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en-US" sz="3600" kern="0" dirty="0">
                <a:latin typeface="Arial" panose="020B0604020202020204" pitchFamily="34" charset="0"/>
                <a:cs typeface="Arial" panose="020B0604020202020204" pitchFamily="34" charset="0"/>
              </a:rPr>
              <a:t>Just read and try to understand</a:t>
            </a:r>
          </a:p>
          <a:p>
            <a:pPr marL="914400" indent="-914400" algn="l">
              <a:spcAft>
                <a:spcPts val="600"/>
              </a:spcAft>
              <a:buAutoNum type="arabicParenR"/>
            </a:pPr>
            <a:r>
              <a:rPr lang="en-US" altLang="en-US" sz="3600" kern="0" dirty="0">
                <a:latin typeface="Arial" panose="020B0604020202020204" pitchFamily="34" charset="0"/>
                <a:cs typeface="Arial" panose="020B0604020202020204" pitchFamily="34" charset="0"/>
              </a:rPr>
              <a:t>Maxwell’s equations and</a:t>
            </a:r>
          </a:p>
          <a:p>
            <a:pPr marL="914400" indent="-914400" algn="l">
              <a:spcAft>
                <a:spcPts val="600"/>
              </a:spcAft>
              <a:buAutoNum type="arabicParenR"/>
            </a:pPr>
            <a:r>
              <a:rPr lang="en-US" altLang="en-US" sz="3600" kern="0" dirty="0">
                <a:latin typeface="Arial" panose="020B0604020202020204" pitchFamily="34" charset="0"/>
                <a:cs typeface="Arial" panose="020B0604020202020204" pitchFamily="34" charset="0"/>
              </a:rPr>
              <a:t>precessional motion!</a:t>
            </a:r>
          </a:p>
          <a:p>
            <a:pPr algn="l">
              <a:spcAft>
                <a:spcPts val="600"/>
              </a:spcAft>
            </a:pPr>
            <a:endParaRPr lang="en-US" alt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en-US" altLang="en-US" sz="3600" kern="0" dirty="0">
                <a:latin typeface="Arial" panose="020B0604020202020204" pitchFamily="34" charset="0"/>
                <a:cs typeface="Arial" panose="020B0604020202020204" pitchFamily="34" charset="0"/>
              </a:rPr>
              <a:t>Additionally, read the latest review on the CT recon history, and write a 1-page summary of the paper</a:t>
            </a:r>
          </a:p>
        </p:txBody>
      </p:sp>
    </p:spTree>
    <p:extLst>
      <p:ext uri="{BB962C8B-B14F-4D97-AF65-F5344CB8AC3E}">
        <p14:creationId xmlns:p14="http://schemas.microsoft.com/office/powerpoint/2010/main" val="224860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 Schedule for F21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Neuron, Network &amp; 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1: Python,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Colab, &amp; TensorF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Architectures &amp; Training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2: MNIST Classification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0180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5F6A0-E51C-4D9C-A3F0-93448C9A700D}"/>
              </a:ext>
            </a:extLst>
          </p:cNvPr>
          <p:cNvSpPr/>
          <p:nvPr/>
        </p:nvSpPr>
        <p:spPr>
          <a:xfrm>
            <a:off x="-1" y="1860114"/>
            <a:ext cx="12191999" cy="178495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Magnetic Resonance Imaging (MRI)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4" y="1501158"/>
            <a:ext cx="7367469" cy="5207790"/>
          </a:xfrm>
          <a:prstGeom prst="rect">
            <a:avLst/>
          </a:prstGeom>
        </p:spPr>
      </p:pic>
      <p:pic>
        <p:nvPicPr>
          <p:cNvPr id="64514" name="Picture 2" descr="Image result for mr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277" y="2465223"/>
            <a:ext cx="4619539" cy="307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05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5744" y="2207747"/>
            <a:ext cx="8492091" cy="343867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3600" dirty="0">
                <a:solidFill>
                  <a:srgbClr val="FF0000"/>
                </a:solidFill>
              </a:rPr>
              <a:t>Physics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>
                <a:solidFill>
                  <a:srgbClr val="FF0000"/>
                </a:solidFill>
              </a:rPr>
              <a:t>High School Electromagnetism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>
                <a:solidFill>
                  <a:srgbClr val="FF0000"/>
                </a:solidFill>
              </a:rPr>
              <a:t>Maxwell’s Equations</a:t>
            </a:r>
            <a:endParaRPr lang="en-US" sz="3600" kern="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3600" dirty="0"/>
              <a:t>Mechanics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Force to Torque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r>
              <a:rPr lang="en-US" sz="3600" dirty="0"/>
              <a:t>Precession</a:t>
            </a:r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kern="0" dirty="0"/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endParaRPr lang="en-US" sz="3600" dirty="0"/>
          </a:p>
          <a:p>
            <a:pPr marL="571500" indent="-571500">
              <a:spcBef>
                <a:spcPts val="0"/>
              </a:spcBef>
              <a:buClr>
                <a:schemeClr val="tx1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0809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6" y="1222678"/>
            <a:ext cx="7905750" cy="532447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541"/>
          </a:xfrm>
        </p:spPr>
        <p:txBody>
          <a:bodyPr/>
          <a:lstStyle/>
          <a:p>
            <a:r>
              <a:rPr lang="en-US" sz="4400" dirty="0"/>
              <a:t>Electric Charges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50" y="3212976"/>
            <a:ext cx="8939101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Appearance of an Electron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31" y="1634075"/>
            <a:ext cx="8643938" cy="46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23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21096</TotalTime>
  <Words>761</Words>
  <Application>Microsoft Office PowerPoint</Application>
  <PresentationFormat>Widescreen</PresentationFormat>
  <Paragraphs>177</Paragraphs>
  <Slides>40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Cambria Math</vt:lpstr>
      <vt:lpstr>Corbel</vt:lpstr>
      <vt:lpstr>Linux Libertine</vt:lpstr>
      <vt:lpstr>Wingdings</vt:lpstr>
      <vt:lpstr>Wingdings 2</vt:lpstr>
      <vt:lpstr>Metro</vt:lpstr>
      <vt:lpstr>Equation</vt:lpstr>
      <vt:lpstr>PowerPoint Presentation</vt:lpstr>
      <vt:lpstr>Homework</vt:lpstr>
      <vt:lpstr>PowerPoint Presentation</vt:lpstr>
      <vt:lpstr>PowerPoint Presentation</vt:lpstr>
      <vt:lpstr>MI Schedule for F21</vt:lpstr>
      <vt:lpstr>Magnetic Resonance Imaging (MRI)</vt:lpstr>
      <vt:lpstr>Outline</vt:lpstr>
      <vt:lpstr>Electric Charges</vt:lpstr>
      <vt:lpstr>Appearance of an Electron</vt:lpstr>
      <vt:lpstr>Electrical Force</vt:lpstr>
      <vt:lpstr>Electrical Field</vt:lpstr>
      <vt:lpstr>Magnet</vt:lpstr>
      <vt:lpstr>Magnetic Field</vt:lpstr>
      <vt:lpstr>Electric Field to Magnetic Field (Ampere’s Law)</vt:lpstr>
      <vt:lpstr>Magnetic Field to Electric Field (Faraday’s Law)</vt:lpstr>
      <vt:lpstr>Lorentz Force</vt:lpstr>
      <vt:lpstr>Physical Background: Divergence &amp; Curl</vt:lpstr>
      <vt:lpstr>Formulation of Divergence &amp; Curl</vt:lpstr>
      <vt:lpstr>Math Operations: Dot &amp; Cross Products</vt:lpstr>
      <vt:lpstr>PowerPoint Presentation</vt:lpstr>
      <vt:lpstr>Maxwell's Equations</vt:lpstr>
      <vt:lpstr>Displacement Current</vt:lpstr>
      <vt:lpstr>Speed of Light</vt:lpstr>
      <vt:lpstr>Lorentz Force Derived</vt:lpstr>
      <vt:lpstr>Ge’s Explanation</vt:lpstr>
      <vt:lpstr>Magnetic = Electric</vt:lpstr>
      <vt:lpstr>In the Lab Frame</vt:lpstr>
      <vt:lpstr>In the Cat Frame (Charges+)</vt:lpstr>
      <vt:lpstr>In the Cat Frame (Charges-)</vt:lpstr>
      <vt:lpstr>In the Cat’s Frame (Net Effect)</vt:lpstr>
      <vt:lpstr>Alternative Theory in the Lab Frame</vt:lpstr>
      <vt:lpstr>Outline</vt:lpstr>
      <vt:lpstr>Centripetal Force Orthogonal to Motion</vt:lpstr>
      <vt:lpstr>Circular Motion Demystified</vt:lpstr>
      <vt:lpstr>Precession</vt:lpstr>
      <vt:lpstr>Torque &amp; Angular Momentum</vt:lpstr>
      <vt:lpstr>Angular Momentum Changed by Torque</vt:lpstr>
      <vt:lpstr>More Formally, Newton’s 2nd Law</vt:lpstr>
      <vt:lpstr>Change of Angular Momentum</vt:lpstr>
      <vt:lpstr>Homework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3179</cp:revision>
  <cp:lastPrinted>2012-03-08T21:40:16Z</cp:lastPrinted>
  <dcterms:created xsi:type="dcterms:W3CDTF">2006-10-23T16:36:06Z</dcterms:created>
  <dcterms:modified xsi:type="dcterms:W3CDTF">2021-10-12T11:28:34Z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